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84" r:id="rId7"/>
    <p:sldId id="260" r:id="rId8"/>
    <p:sldId id="279" r:id="rId9"/>
    <p:sldId id="280" r:id="rId10"/>
    <p:sldId id="281" r:id="rId11"/>
    <p:sldId id="282" r:id="rId12"/>
    <p:sldId id="283" r:id="rId13"/>
    <p:sldId id="273" r:id="rId14"/>
    <p:sldId id="287" r:id="rId15"/>
    <p:sldId id="278" r:id="rId16"/>
    <p:sldId id="261" r:id="rId17"/>
    <p:sldId id="262" r:id="rId18"/>
    <p:sldId id="263" r:id="rId19"/>
    <p:sldId id="264" r:id="rId20"/>
    <p:sldId id="265" r:id="rId21"/>
    <p:sldId id="268" r:id="rId22"/>
    <p:sldId id="269" r:id="rId23"/>
    <p:sldId id="271" r:id="rId24"/>
    <p:sldId id="272" r:id="rId25"/>
    <p:sldId id="274" r:id="rId26"/>
    <p:sldId id="28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4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92D050"/>
                </a:solidFill>
              </a:defRPr>
            </a:lvl1pPr>
            <a:lvl2pPr>
              <a:defRPr>
                <a:solidFill>
                  <a:srgbClr val="92D050"/>
                </a:solidFill>
              </a:defRPr>
            </a:lvl2pPr>
            <a:lvl3pPr>
              <a:defRPr>
                <a:solidFill>
                  <a:srgbClr val="92D050"/>
                </a:solidFill>
              </a:defRPr>
            </a:lvl3pPr>
            <a:lvl4pPr>
              <a:defRPr>
                <a:solidFill>
                  <a:srgbClr val="92D050"/>
                </a:solidFill>
              </a:defRPr>
            </a:lvl4pPr>
            <a:lvl5pPr>
              <a:defRPr>
                <a:solidFill>
                  <a:srgbClr val="92D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1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8A73-5130-4E38-8C1E-6F9D4DCD043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B73A-0EFE-4F9D-A121-49875D547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WP" panose="020B0502040204020203" pitchFamily="34" charset="0"/>
          <a:ea typeface="+mn-ea"/>
          <a:cs typeface="Segoe WP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3" y="970384"/>
            <a:ext cx="9144000" cy="83975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Real-time Global Illumination</a:t>
            </a:r>
            <a:endParaRPr lang="en-US" sz="5400" dirty="0">
              <a:solidFill>
                <a:srgbClr val="92D050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983" y="2081148"/>
            <a:ext cx="9144000" cy="32254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Introduction to a voxel-based hybrid </a:t>
            </a:r>
            <a:r>
              <a:rPr lang="en-US" sz="32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method</a:t>
            </a:r>
          </a:p>
          <a:p>
            <a:endParaRPr lang="en-US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Master’s Thesis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Computer Science Department, WPI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Che </a:t>
            </a:r>
            <a:r>
              <a:rPr lang="en-US" dirty="0" smtClean="0">
                <a:solidFill>
                  <a:schemeClr val="bg1"/>
                </a:solidFill>
              </a:rPr>
              <a:t>Sun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r>
              <a:rPr lang="en-US" dirty="0" smtClean="0"/>
              <a:t>Interleaved Sampling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Form an interleaved sampling pattern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Each pixel only samples a subset of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original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0213"/>
            <a:ext cx="1897431" cy="189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9" y="2910214"/>
            <a:ext cx="1902254" cy="1902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13" y="2910213"/>
            <a:ext cx="1892659" cy="1903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48" y="2214988"/>
            <a:ext cx="4248334" cy="42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6924"/>
            <a:ext cx="10515600" cy="5767753"/>
          </a:xfrm>
        </p:spPr>
        <p:txBody>
          <a:bodyPr/>
          <a:lstStyle/>
          <a:p>
            <a:r>
              <a:rPr lang="en-US" dirty="0" smtClean="0"/>
              <a:t>VPL Shadow Maps (</a:t>
            </a:r>
            <a:r>
              <a:rPr lang="en-US" dirty="0" err="1" smtClean="0"/>
              <a:t>Paraboloid</a:t>
            </a:r>
            <a:r>
              <a:rPr lang="en-US" dirty="0" smtClean="0"/>
              <a:t> Shadow Maps)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Traditional Shadow Maps have limited field of view (FOV)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PSM can cover 180 degree field of view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798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3" y="2604723"/>
            <a:ext cx="3032065" cy="304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13" y="2604723"/>
            <a:ext cx="3035118" cy="304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36" y="2604724"/>
            <a:ext cx="3066379" cy="30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816"/>
            <a:ext cx="10515600" cy="5705230"/>
          </a:xfrm>
        </p:spPr>
        <p:txBody>
          <a:bodyPr/>
          <a:lstStyle/>
          <a:p>
            <a:r>
              <a:rPr lang="en-US" dirty="0" smtClean="0"/>
              <a:t>Temporal Coherence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Cache and reuse the 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  current result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Amortized computation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690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6" y="1222021"/>
            <a:ext cx="5872416" cy="2494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90" y="3927457"/>
            <a:ext cx="9798722" cy="26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502031"/>
          </a:xfrm>
        </p:spPr>
        <p:txBody>
          <a:bodyPr/>
          <a:lstStyle/>
          <a:p>
            <a:r>
              <a:rPr lang="en-US" dirty="0" smtClean="0"/>
              <a:t>Real-time Global Ray-bundles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Original Scene (Slow)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Rasterization</a:t>
            </a:r>
            <a:r>
              <a:rPr lang="en-US" dirty="0" smtClean="0">
                <a:solidFill>
                  <a:schemeClr val="bg1"/>
                </a:solidFill>
              </a:rPr>
              <a:t> of Point-based Scene (Fast)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9" y="2565725"/>
            <a:ext cx="7331233" cy="40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8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982"/>
          </a:xfrm>
        </p:spPr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9108"/>
            <a:ext cx="10515600" cy="5783384"/>
          </a:xfrm>
        </p:spPr>
        <p:txBody>
          <a:bodyPr/>
          <a:lstStyle/>
          <a:p>
            <a:r>
              <a:rPr lang="en-US" dirty="0" smtClean="0"/>
              <a:t>Real-time </a:t>
            </a:r>
            <a:r>
              <a:rPr lang="en-US" dirty="0" err="1" smtClean="0"/>
              <a:t>Voxelization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Discretize the original function in which we are interested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 accelerated computation on the voxel grid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98" y="2429732"/>
            <a:ext cx="100584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1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Real-time Bidirectional Path Tracing via </a:t>
            </a:r>
            <a:r>
              <a:rPr lang="en-US" sz="3200" dirty="0" err="1" smtClean="0"/>
              <a:t>Rasterization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47262"/>
            <a:ext cx="10515600" cy="56348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Current Issue - still too slow 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3" y="1573092"/>
            <a:ext cx="6355774" cy="5030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87" y="1573092"/>
            <a:ext cx="3797343" cy="279774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512944" y="2829171"/>
            <a:ext cx="3713028" cy="390767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079262" y="3462215"/>
            <a:ext cx="3063630" cy="828431"/>
          </a:xfrm>
          <a:prstGeom prst="frame">
            <a:avLst>
              <a:gd name="adj1" fmla="val 39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07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Improved Bidirectional Path Tracing</a:t>
            </a:r>
            <a:endParaRPr lang="en-US" sz="3200" dirty="0"/>
          </a:p>
        </p:txBody>
      </p:sp>
      <p:sp>
        <p:nvSpPr>
          <p:cNvPr id="51" name="Rounded Rectangle 50"/>
          <p:cNvSpPr/>
          <p:nvPr/>
        </p:nvSpPr>
        <p:spPr>
          <a:xfrm>
            <a:off x="10663723" y="6025629"/>
            <a:ext cx="149290" cy="149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60055" y="5928631"/>
            <a:ext cx="67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Data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663723" y="6403319"/>
            <a:ext cx="157065" cy="15862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860055" y="629796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Algorithm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3" y="1286573"/>
            <a:ext cx="9069089" cy="5116746"/>
          </a:xfrm>
        </p:spPr>
      </p:pic>
      <p:sp>
        <p:nvSpPr>
          <p:cNvPr id="6" name="Frame 5"/>
          <p:cNvSpPr/>
          <p:nvPr/>
        </p:nvSpPr>
        <p:spPr>
          <a:xfrm>
            <a:off x="5650524" y="1187939"/>
            <a:ext cx="2336800" cy="3571630"/>
          </a:xfrm>
          <a:prstGeom prst="frame">
            <a:avLst>
              <a:gd name="adj1" fmla="val 309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 smtClean="0"/>
              <a:t>Technique Dependency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4278"/>
            <a:ext cx="10441482" cy="5442004"/>
          </a:xfrm>
        </p:spPr>
      </p:pic>
    </p:spTree>
    <p:extLst>
      <p:ext uri="{BB962C8B-B14F-4D97-AF65-F5344CB8AC3E}">
        <p14:creationId xmlns:p14="http://schemas.microsoft.com/office/powerpoint/2010/main" val="22351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/>
          <a:lstStyle/>
          <a:p>
            <a:r>
              <a:rPr lang="en-US" dirty="0" smtClean="0"/>
              <a:t>Real-time Virtual Point Lights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56"/>
            <a:ext cx="10515600" cy="5439746"/>
          </a:xfrm>
        </p:spPr>
        <p:txBody>
          <a:bodyPr/>
          <a:lstStyle/>
          <a:p>
            <a:r>
              <a:rPr lang="en-US" dirty="0" smtClean="0"/>
              <a:t>Naïve Implementation of Instant </a:t>
            </a:r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Depends on VPL Shadow Maps (Very slow!)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Classic Singularity Issue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6" y="2827175"/>
            <a:ext cx="3957736" cy="395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8" y="2827174"/>
            <a:ext cx="3957737" cy="39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6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Resolving the Singularity Issue by Clamping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554238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Code Fragment</a:t>
            </a: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 smtClean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VPLCount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++</a:t>
            </a:r>
            <a:r>
              <a:rPr lang="nn-NO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nn-NO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  <a:endParaRPr lang="nn-NO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EC9B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VPLBuffer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vpls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2.0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PositionWorld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WorldPosition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NormalWorld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incidentDir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WorldNormal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cos0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cos1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BounceSingularity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+=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MaterialColor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vpl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ADADA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Flux</a:t>
            </a:r>
            <a:r>
              <a:rPr lang="en-US" dirty="0" err="1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rgb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geometricTerm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63C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CDCDC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gl_FragData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8C8C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indirectColor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B4B4B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19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Global Illumination?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5078"/>
            <a:ext cx="10515600" cy="5713045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A general name for a group of algorithms used in 3D computer graphics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 photorealistic images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Take into account not only the light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coming directly from a light source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(direct illumination), but also indirect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light bounced off from other objects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(indirect illumination)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94" y="1613877"/>
            <a:ext cx="4339617" cy="433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1" y="4246686"/>
            <a:ext cx="2512646" cy="1884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4246686"/>
            <a:ext cx="2512645" cy="1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Resolving the VPL Shadow Maps Issue by </a:t>
            </a:r>
            <a:r>
              <a:rPr lang="en-US" sz="3200" dirty="0" err="1" smtClean="0"/>
              <a:t>Voxelization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Tests by Shadow Maps</a:t>
            </a:r>
          </a:p>
          <a:p>
            <a:r>
              <a:rPr lang="en-US" dirty="0" smtClean="0"/>
              <a:t>Visibility Tests by Voxel Grid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1" y="2986802"/>
            <a:ext cx="3671057" cy="36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3" y="2986801"/>
            <a:ext cx="3671043" cy="36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Path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Robust Method Resolving the Singularity Issue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Connect the shading path from both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the VPL and Camera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Importance Sampling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57" y="2905380"/>
            <a:ext cx="3818689" cy="32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5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Camera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point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original scene is slow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Shooting rays into voxel grid is fast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all points being shaded, randomly generate N paths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Global ray-bundles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Hardware friendly by using GPU rasterizer</a:t>
            </a:r>
          </a:p>
        </p:txBody>
      </p:sp>
    </p:spTree>
    <p:extLst>
      <p:ext uri="{BB962C8B-B14F-4D97-AF65-F5344CB8AC3E}">
        <p14:creationId xmlns:p14="http://schemas.microsoft.com/office/powerpoint/2010/main" val="65870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Voxel-based technique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My current implementation of Scene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oxelization</a:t>
                </a:r>
                <a:r>
                  <a:rPr lang="en-US" dirty="0" smtClean="0"/>
                  <a:t>  (65000 triangles)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(1.48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voxel grid (2.8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My current implementation of Ray Marching on GPU</a:t>
                </a:r>
                <a:endParaRPr lang="en-US" dirty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Running on compute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shader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marching a ray through voxel grid (</a:t>
                </a:r>
                <a:r>
                  <a:rPr lang="en-US" dirty="0">
                    <a:solidFill>
                      <a:schemeClr val="bg1"/>
                    </a:solidFill>
                  </a:rPr>
                  <a:t>0.02 </a:t>
                </a:r>
                <a:r>
                  <a:rPr lang="en-US" dirty="0" err="1">
                    <a:solidFill>
                      <a:schemeClr val="bg1"/>
                    </a:solidFill>
                  </a:rPr>
                  <a:t>ms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04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of Light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Quasi-Monte Carlo Random Walk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Ground truth but slow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Keller, Alexander. "Instant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24th annual conference on Computer graphics and interactive techniques</a:t>
            </a:r>
            <a:r>
              <a:rPr lang="en-US" dirty="0">
                <a:solidFill>
                  <a:schemeClr val="bg1"/>
                </a:solidFill>
              </a:rPr>
              <a:t>. ACM Press/Addison-Wesley Publishing Co., 1997.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Shadow Maps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Approximation but fast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Dachsbacher</a:t>
            </a:r>
            <a:r>
              <a:rPr lang="en-US" dirty="0">
                <a:solidFill>
                  <a:schemeClr val="bg1"/>
                </a:solidFill>
              </a:rPr>
              <a:t>, Carsten, and Marc </a:t>
            </a:r>
            <a:r>
              <a:rPr lang="en-US" dirty="0" err="1">
                <a:solidFill>
                  <a:schemeClr val="bg1"/>
                </a:solidFill>
              </a:rPr>
              <a:t>Stamminger</a:t>
            </a:r>
            <a:r>
              <a:rPr lang="en-US" dirty="0">
                <a:solidFill>
                  <a:schemeClr val="bg1"/>
                </a:solidFill>
              </a:rPr>
              <a:t>. "Reflective shadow maps." </a:t>
            </a:r>
            <a:r>
              <a:rPr lang="en-US" i="1" dirty="0">
                <a:solidFill>
                  <a:schemeClr val="bg1"/>
                </a:solidFill>
              </a:rPr>
              <a:t>Proceedings of the 2005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2005.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Advanced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Programming via </a:t>
            </a:r>
            <a:r>
              <a:rPr lang="en-US" sz="3200" dirty="0" err="1" smtClean="0"/>
              <a:t>Shader</a:t>
            </a:r>
            <a:r>
              <a:rPr lang="en-US" sz="3200" dirty="0" smtClean="0"/>
              <a:t> Model 5.0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560"/>
          </a:xfrm>
        </p:spPr>
        <p:txBody>
          <a:bodyPr>
            <a:normAutofit/>
          </a:bodyPr>
          <a:lstStyle/>
          <a:p>
            <a:r>
              <a:rPr lang="en-US" dirty="0" smtClean="0"/>
              <a:t>OpenGL 4.3 Specification</a:t>
            </a:r>
          </a:p>
          <a:p>
            <a:pPr lvl="1"/>
            <a:r>
              <a:rPr lang="en-US" dirty="0" err="1" smtClean="0"/>
              <a:t>Shaders</a:t>
            </a:r>
            <a:endParaRPr lang="en-US" dirty="0" smtClean="0"/>
          </a:p>
          <a:p>
            <a:pPr lvl="2"/>
            <a:r>
              <a:rPr lang="en-US" dirty="0">
                <a:solidFill>
                  <a:schemeClr val="bg1"/>
                </a:solidFill>
              </a:rPr>
              <a:t>Vertex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Control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Tesselation</a:t>
            </a:r>
            <a:r>
              <a:rPr lang="en-US" dirty="0">
                <a:solidFill>
                  <a:schemeClr val="bg1"/>
                </a:solidFill>
              </a:rPr>
              <a:t> Evaluation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Geometry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Fragment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Compute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endParaRPr lang="en-US" dirty="0" smtClean="0"/>
          </a:p>
          <a:p>
            <a:pPr lvl="1"/>
            <a:r>
              <a:rPr lang="en-US" dirty="0" smtClean="0"/>
              <a:t>Improved GPU Memory Programming Model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Atomic Operations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GPU Memory Random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Model (Structured Buffer)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Avoid CPU-GPU Interaction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Indirect Command Buffer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5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6338"/>
            <a:ext cx="10515600" cy="56114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– April </a:t>
            </a:r>
            <a:r>
              <a:rPr lang="en-US" dirty="0" smtClean="0"/>
              <a:t>2014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Learn </a:t>
            </a:r>
            <a:r>
              <a:rPr lang="en-US" dirty="0">
                <a:solidFill>
                  <a:schemeClr val="bg1"/>
                </a:solidFill>
              </a:rPr>
              <a:t>OpenGL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Spherical harmonics, Light Propagation Volume, Reflective Shadow Maps, SSDO,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, Many-light methods then Implement SSDO.</a:t>
            </a:r>
          </a:p>
          <a:p>
            <a:r>
              <a:rPr lang="en-US" dirty="0"/>
              <a:t>May – August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r>
              <a:rPr lang="en-US" dirty="0">
                <a:solidFill>
                  <a:schemeClr val="bg1"/>
                </a:solidFill>
              </a:rPr>
              <a:t> and OpenGL compute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programming, Real-time Bidirectional Ray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, GPU concurrent link list technique, Global Ray-bundles, Imperfect Shadow Maps, Incremental Instant </a:t>
            </a:r>
            <a:r>
              <a:rPr lang="en-US" dirty="0" err="1">
                <a:solidFill>
                  <a:schemeClr val="bg1"/>
                </a:solidFill>
              </a:rPr>
              <a:t>Radiosity</a:t>
            </a:r>
            <a:r>
              <a:rPr lang="en-US" dirty="0">
                <a:solidFill>
                  <a:schemeClr val="bg1"/>
                </a:solidFill>
              </a:rPr>
              <a:t> and Interleaved Sampling. Meanwhile, implement Reflective Shadow Maps, GPU concurrent link list and global ray-bundles.</a:t>
            </a:r>
          </a:p>
          <a:p>
            <a:r>
              <a:rPr lang="en-US" dirty="0"/>
              <a:t>September – December 2014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Learn OpenGL geometry and tessellation </a:t>
            </a:r>
            <a:r>
              <a:rPr lang="en-US" dirty="0" err="1">
                <a:solidFill>
                  <a:schemeClr val="bg1"/>
                </a:solidFill>
              </a:rPr>
              <a:t>shader</a:t>
            </a:r>
            <a:r>
              <a:rPr lang="en-US" dirty="0">
                <a:solidFill>
                  <a:schemeClr val="bg1"/>
                </a:solidFill>
              </a:rPr>
              <a:t> programming then investigate Real-time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, Temporal Coherence, </a:t>
            </a:r>
            <a:r>
              <a:rPr lang="en-US" dirty="0" err="1">
                <a:solidFill>
                  <a:schemeClr val="bg1"/>
                </a:solidFill>
              </a:rPr>
              <a:t>Paraboloid</a:t>
            </a:r>
            <a:r>
              <a:rPr lang="en-US" dirty="0">
                <a:solidFill>
                  <a:schemeClr val="bg1"/>
                </a:solidFill>
              </a:rPr>
              <a:t> Shadow Map, Caustic Maps. Meanwhile, implement VPL demo,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demo and combine VPL and </a:t>
            </a:r>
            <a:r>
              <a:rPr lang="en-US" dirty="0" err="1">
                <a:solidFill>
                  <a:schemeClr val="bg1"/>
                </a:solidFill>
              </a:rPr>
              <a:t>voxelization</a:t>
            </a:r>
            <a:r>
              <a:rPr lang="en-US" dirty="0">
                <a:solidFill>
                  <a:schemeClr val="bg1"/>
                </a:solidFill>
              </a:rPr>
              <a:t> together to support voxel-based VPL visibility test.</a:t>
            </a:r>
          </a:p>
          <a:p>
            <a:r>
              <a:rPr lang="en-US" dirty="0"/>
              <a:t>January – March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Implement voxel-based global ray-bundles and combine all the sub-systems together, then integrate caustic maps into the system.</a:t>
            </a:r>
          </a:p>
          <a:p>
            <a:r>
              <a:rPr lang="en-US" dirty="0"/>
              <a:t>March – April 2015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Write thesis, do thesis presentation and submission.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Any </a:t>
            </a:r>
            <a:r>
              <a:rPr lang="en-US" smtClean="0"/>
              <a:t>Questions?    </a:t>
            </a:r>
            <a:r>
              <a:rPr lang="en-US" smtClean="0">
                <a:solidFill>
                  <a:schemeClr val="bg1"/>
                </a:solidFill>
              </a:rPr>
              <a:t>csun2@wpi.edu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598"/>
          </a:xfrm>
        </p:spPr>
        <p:txBody>
          <a:bodyPr/>
          <a:lstStyle/>
          <a:p>
            <a:r>
              <a:rPr lang="en-US" dirty="0" smtClean="0"/>
              <a:t>The Rendering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 equation that models the global illumination problem</a:t>
                </a:r>
              </a:p>
              <a:p>
                <a:pPr marL="0" indent="0">
                  <a:buNone/>
                </a:pP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x is the point being shaded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outgoing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incident direction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the angle between the normal of shading point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is bidirectional reflectance distribution function (BRDF)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584"/>
                <a:ext cx="10515600" cy="4908061"/>
              </a:xfrm>
              <a:blipFill rotWithShape="0"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technique for numerical integration using random numbers</a:t>
                </a:r>
              </a:p>
              <a:p>
                <a:r>
                  <a:rPr lang="en-US" dirty="0" smtClean="0"/>
                  <a:t>Monte Carlo Estimator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integrand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probability density function (PDF)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Real-time Monte Carlo Methods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Many-light based method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Voxelization</a:t>
            </a:r>
            <a:r>
              <a:rPr lang="en-US" dirty="0" smtClean="0">
                <a:solidFill>
                  <a:schemeClr val="bg1"/>
                </a:solidFill>
              </a:rPr>
              <a:t>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Image-space based method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Real-time Partial Differential Equation (PDE) based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Numerical PDE solver of diffusion equation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00" y="718525"/>
            <a:ext cx="5261681" cy="31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 have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492"/>
            <a:ext cx="10515600" cy="33293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Study state-of-the-art real-time global illumination methods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come up with some idea(s) to accelerate real-time GI computation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Try to construct a robust global illumination rendering framework (not a game engine)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 advanced </a:t>
            </a:r>
            <a:r>
              <a:rPr lang="en-US" dirty="0" err="1" smtClean="0">
                <a:solidFill>
                  <a:schemeClr val="bg1"/>
                </a:solidFill>
              </a:rPr>
              <a:t>shader</a:t>
            </a:r>
            <a:r>
              <a:rPr lang="en-US" dirty="0" smtClean="0">
                <a:solidFill>
                  <a:schemeClr val="bg1"/>
                </a:solidFill>
              </a:rPr>
              <a:t> programming skills, which is very cool!</a:t>
            </a:r>
          </a:p>
        </p:txBody>
      </p:sp>
    </p:spTree>
    <p:extLst>
      <p:ext uri="{BB962C8B-B14F-4D97-AF65-F5344CB8AC3E}">
        <p14:creationId xmlns:p14="http://schemas.microsoft.com/office/powerpoint/2010/main" val="119767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Novel Voxel-based Hybrid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…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Tokuyoshi</a:t>
            </a:r>
            <a:r>
              <a:rPr lang="en-US" dirty="0">
                <a:solidFill>
                  <a:schemeClr val="bg1"/>
                </a:solidFill>
              </a:rPr>
              <a:t>, Yusuke, and Shinji Ogaki. "Real-time bidirectional path tracing via </a:t>
            </a:r>
            <a:r>
              <a:rPr lang="en-US" dirty="0" err="1">
                <a:solidFill>
                  <a:schemeClr val="bg1"/>
                </a:solidFill>
              </a:rPr>
              <a:t>rasterization</a:t>
            </a:r>
            <a:r>
              <a:rPr lang="en-US" dirty="0">
                <a:solidFill>
                  <a:schemeClr val="bg1"/>
                </a:solidFill>
              </a:rPr>
              <a:t>." </a:t>
            </a:r>
            <a:r>
              <a:rPr lang="en-US" i="1" dirty="0">
                <a:solidFill>
                  <a:schemeClr val="bg1"/>
                </a:solidFill>
              </a:rPr>
              <a:t>Proceedings of the ACM SIGGRAPH 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Thiedemann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Sinje</a:t>
            </a:r>
            <a:r>
              <a:rPr lang="en-US" dirty="0">
                <a:solidFill>
                  <a:schemeClr val="bg1"/>
                </a:solidFill>
              </a:rPr>
              <a:t>, et al. "Voxel-based global illumination." </a:t>
            </a:r>
            <a:r>
              <a:rPr lang="en-US" i="1" dirty="0">
                <a:solidFill>
                  <a:schemeClr val="bg1"/>
                </a:solidFill>
              </a:rPr>
              <a:t>Symposium on Interactive 3D Graphics and Games</a:t>
            </a:r>
            <a:r>
              <a:rPr lang="en-US" dirty="0">
                <a:solidFill>
                  <a:schemeClr val="bg1"/>
                </a:solidFill>
              </a:rPr>
              <a:t>. ACM, 2011.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Crassin</a:t>
            </a:r>
            <a:r>
              <a:rPr lang="en-US" dirty="0">
                <a:solidFill>
                  <a:schemeClr val="bg1"/>
                </a:solidFill>
              </a:rPr>
              <a:t>, Cyril, et al. "Interactive indirect illumination using voxel cone tracing." </a:t>
            </a:r>
            <a:r>
              <a:rPr lang="en-US" i="1" dirty="0">
                <a:solidFill>
                  <a:schemeClr val="bg1"/>
                </a:solidFill>
              </a:rPr>
              <a:t>Computer Graphics Forum</a:t>
            </a:r>
            <a:r>
              <a:rPr lang="en-US" dirty="0">
                <a:solidFill>
                  <a:schemeClr val="bg1"/>
                </a:solidFill>
              </a:rPr>
              <a:t>. Vol. 30. No. 7. Blackwell Publishing Ltd, 2011.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</p:spPr>
            <p:txBody>
              <a:bodyPr/>
              <a:lstStyle/>
              <a:p>
                <a:r>
                  <a:rPr lang="en-US" dirty="0" smtClean="0"/>
                  <a:t>G-buffer and Deferred Shading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A screen-space shading technique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Reduce the lighting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complexity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Stored in Multiple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Render Targets (MRT)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7014"/>
                <a:ext cx="10515600" cy="5548923"/>
              </a:xfrm>
              <a:blipFill rotWithShape="0">
                <a:blip r:embed="rId2"/>
                <a:stretch>
                  <a:fillRect l="-1043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36" y="2254119"/>
            <a:ext cx="2907664" cy="216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2254118"/>
            <a:ext cx="2893461" cy="2169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95" y="4505732"/>
            <a:ext cx="2915405" cy="2187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9" y="4532432"/>
            <a:ext cx="2883578" cy="21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564554"/>
          </a:xfrm>
        </p:spPr>
        <p:txBody>
          <a:bodyPr/>
          <a:lstStyle/>
          <a:p>
            <a:r>
              <a:rPr lang="en-US" dirty="0" smtClean="0"/>
              <a:t>Reflective Shadow Maps (RSM)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Capture direct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ighting using MRT similar to G-buffer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Sample RSM and create virtual point lights in image space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rerequisites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2597518"/>
            <a:ext cx="1853263" cy="185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16" y="2597517"/>
            <a:ext cx="1869226" cy="1872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27" y="2597517"/>
            <a:ext cx="1874758" cy="1878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8" y="4557775"/>
            <a:ext cx="1853263" cy="1856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60" y="4557774"/>
            <a:ext cx="1869382" cy="1873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1" y="4557774"/>
            <a:ext cx="1880384" cy="1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990</Words>
  <Application>Microsoft Office PowerPoint</Application>
  <PresentationFormat>Widescreen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WP</vt:lpstr>
      <vt:lpstr>Office Theme</vt:lpstr>
      <vt:lpstr>Real-time Global Illumination</vt:lpstr>
      <vt:lpstr>What is Global Illumination?</vt:lpstr>
      <vt:lpstr>The Rendering Equation</vt:lpstr>
      <vt:lpstr>Monte Carlo Integration</vt:lpstr>
      <vt:lpstr>State-of-the-art</vt:lpstr>
      <vt:lpstr>What I have been doing?</vt:lpstr>
      <vt:lpstr>A Novel Voxel-based Hybrid Method </vt:lpstr>
      <vt:lpstr>Prerequisites</vt:lpstr>
      <vt:lpstr>Prerequisites</vt:lpstr>
      <vt:lpstr>Prerequisites</vt:lpstr>
      <vt:lpstr>Prerequisites</vt:lpstr>
      <vt:lpstr>Prerequisites</vt:lpstr>
      <vt:lpstr>Prerequisites</vt:lpstr>
      <vt:lpstr>Prerequisites</vt:lpstr>
      <vt:lpstr>Real-time Bidirectional Path Tracing via Rasterization</vt:lpstr>
      <vt:lpstr>Our Improved Bidirectional Path Tracing</vt:lpstr>
      <vt:lpstr>Technique Dependency</vt:lpstr>
      <vt:lpstr>Real-time Virtual Point Lights Rendering</vt:lpstr>
      <vt:lpstr>Resolving the Singularity Issue by Clamping</vt:lpstr>
      <vt:lpstr>Resolving the VPL Shadow Maps Issue by Voxelization</vt:lpstr>
      <vt:lpstr>Bidirectional Path Tracing</vt:lpstr>
      <vt:lpstr>Generation of Camera Paths</vt:lpstr>
      <vt:lpstr>Performance of Voxel-based technique</vt:lpstr>
      <vt:lpstr>Generation of Light Paths</vt:lpstr>
      <vt:lpstr>Advanced Shader Programming via Shader Model 5.0</vt:lpstr>
      <vt:lpstr>Research 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Global Illumination</dc:title>
  <dc:creator>孙彻</dc:creator>
  <cp:lastModifiedBy>孙彻</cp:lastModifiedBy>
  <cp:revision>205</cp:revision>
  <dcterms:created xsi:type="dcterms:W3CDTF">2014-12-01T18:59:03Z</dcterms:created>
  <dcterms:modified xsi:type="dcterms:W3CDTF">2014-12-03T21:53:56Z</dcterms:modified>
</cp:coreProperties>
</file>